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88" r:id="rId3"/>
    <p:sldId id="287" r:id="rId4"/>
    <p:sldId id="297" r:id="rId5"/>
    <p:sldId id="302" r:id="rId6"/>
    <p:sldId id="285" r:id="rId7"/>
    <p:sldId id="301" r:id="rId8"/>
    <p:sldId id="303" r:id="rId9"/>
    <p:sldId id="296" r:id="rId10"/>
    <p:sldId id="283" r:id="rId11"/>
    <p:sldId id="282" r:id="rId12"/>
    <p:sldId id="269" r:id="rId13"/>
    <p:sldId id="270" r:id="rId14"/>
    <p:sldId id="260" r:id="rId15"/>
    <p:sldId id="300" r:id="rId16"/>
    <p:sldId id="271" r:id="rId17"/>
    <p:sldId id="273" r:id="rId18"/>
    <p:sldId id="272" r:id="rId19"/>
    <p:sldId id="275" r:id="rId20"/>
    <p:sldId id="293" r:id="rId21"/>
    <p:sldId id="294" r:id="rId22"/>
    <p:sldId id="295" r:id="rId23"/>
    <p:sldId id="278" r:id="rId24"/>
    <p:sldId id="298" r:id="rId25"/>
    <p:sldId id="277" r:id="rId26"/>
    <p:sldId id="280" r:id="rId27"/>
    <p:sldId id="281" r:id="rId28"/>
    <p:sldId id="276" r:id="rId29"/>
    <p:sldId id="279" r:id="rId30"/>
    <p:sldId id="290" r:id="rId31"/>
    <p:sldId id="284" r:id="rId32"/>
    <p:sldId id="286" r:id="rId33"/>
    <p:sldId id="289" r:id="rId34"/>
    <p:sldId id="291" r:id="rId35"/>
    <p:sldId id="299" r:id="rId36"/>
    <p:sldId id="292" r:id="rId37"/>
    <p:sldId id="305" r:id="rId38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70" autoAdjust="0"/>
    <p:restoredTop sz="94660"/>
  </p:normalViewPr>
  <p:slideViewPr>
    <p:cSldViewPr>
      <p:cViewPr>
        <p:scale>
          <a:sx n="156" d="100"/>
          <a:sy n="156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2021-06-15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2021-06-15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2021-06-15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2021-06-15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2021-06-15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2021-06-15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2021-06-15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2021-06-15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2021-06-15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14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63E4766-AF32-0D4A-B185-7AC0A12A4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3903"/>
            <a:ext cx="4477888" cy="22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2021-06-16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12945" y="1399876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Hypothesis</a:t>
            </a:r>
          </a:p>
          <a:p>
            <a:r>
              <a:rPr lang="en-US" sz="1500" dirty="0"/>
              <a:t>”There is a relatively simple deep model that can predict spot prices 10-days ahead with high accuracy with the obtained data set”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FDA1D-5CC0-814F-BDE1-F75DEEBF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2859782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91261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32600-BD9C-F24F-8954-34A9A5472933}"/>
              </a:ext>
            </a:extLst>
          </p:cNvPr>
          <p:cNvSpPr/>
          <p:nvPr/>
        </p:nvSpPr>
        <p:spPr>
          <a:xfrm>
            <a:off x="1131888" y="23448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2ABD-28EC-ED45-BDF0-3AAA84828066}"/>
              </a:ext>
            </a:extLst>
          </p:cNvPr>
          <p:cNvSpPr/>
          <p:nvPr/>
        </p:nvSpPr>
        <p:spPr>
          <a:xfrm>
            <a:off x="5436095" y="3147814"/>
            <a:ext cx="1656185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582F-9C73-E645-96C8-76CDC59717C7}"/>
              </a:ext>
            </a:extLst>
          </p:cNvPr>
          <p:cNvSpPr/>
          <p:nvPr/>
        </p:nvSpPr>
        <p:spPr>
          <a:xfrm>
            <a:off x="2677306" y="2228656"/>
            <a:ext cx="2637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Statistical model for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98DF9-1B6B-9443-9855-5679BE31C94D}"/>
              </a:ext>
            </a:extLst>
          </p:cNvPr>
          <p:cNvCxnSpPr>
            <a:cxnSpLocks/>
          </p:cNvCxnSpPr>
          <p:nvPr/>
        </p:nvCxnSpPr>
        <p:spPr>
          <a:xfrm>
            <a:off x="3995936" y="2518235"/>
            <a:ext cx="0" cy="27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2900165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897732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4" y="1598866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498423" y="3531193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 skriv MAE!!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 skriv MAE!!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machine learning</a:t>
            </a:r>
          </a:p>
          <a:p>
            <a:pPr marL="342900" indent="-342900"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 skriv MAE!!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2021-06-16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91B47-2C60-A44B-A3BF-62A96650CEB0}"/>
              </a:ext>
            </a:extLst>
          </p:cNvPr>
          <p:cNvSpPr/>
          <p:nvPr/>
        </p:nvSpPr>
        <p:spPr>
          <a:xfrm>
            <a:off x="1497232" y="4139313"/>
            <a:ext cx="2271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better than all others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25BA8-FD18-B54F-86E7-3F2CAC7A5A68}"/>
              </a:ext>
            </a:extLst>
          </p:cNvPr>
          <p:cNvSpPr/>
          <p:nvPr/>
        </p:nvSpPr>
        <p:spPr>
          <a:xfrm>
            <a:off x="4980844" y="4139313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and CNN better than all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059582"/>
            <a:ext cx="538253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77966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1.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- </a:t>
            </a:r>
            <a:r>
              <a:rPr lang="en-GB" i="1" dirty="0"/>
              <a:t>Any device that perceives its environment and takes actions that maximize its chance of successfully achieving its goals.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82304" y="2366251"/>
            <a:ext cx="3291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that enable the AI to learn over time and improve its performance when given more input.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84584" y="3600913"/>
            <a:ext cx="3289504" cy="94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 ML algorithms with more parameters, deeper networks and more complex dependencies.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869874" y="126449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547D40-D4B8-2141-A0CF-EA935CA3ADDF}"/>
              </a:ext>
            </a:extLst>
          </p:cNvPr>
          <p:cNvCxnSpPr>
            <a:cxnSpLocks/>
            <a:stCxn id="23" idx="3"/>
            <a:endCxn id="13" idx="2"/>
          </p:cNvCxnSpPr>
          <p:nvPr/>
        </p:nvCxnSpPr>
        <p:spPr>
          <a:xfrm>
            <a:off x="1015609" y="1953134"/>
            <a:ext cx="1048687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C25E64-4DFB-A64C-8EC0-A245C81D0B42}"/>
              </a:ext>
            </a:extLst>
          </p:cNvPr>
          <p:cNvCxnSpPr>
            <a:cxnSpLocks/>
            <a:stCxn id="25" idx="3"/>
            <a:endCxn id="13" idx="2"/>
          </p:cNvCxnSpPr>
          <p:nvPr/>
        </p:nvCxnSpPr>
        <p:spPr>
          <a:xfrm flipV="1">
            <a:off x="1128298" y="2276984"/>
            <a:ext cx="935998" cy="27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B3C31F-792D-144F-AA61-D1EC47BCCA6B}"/>
              </a:ext>
            </a:extLst>
          </p:cNvPr>
          <p:cNvCxnSpPr>
            <a:cxnSpLocks/>
            <a:stCxn id="25" idx="3"/>
            <a:endCxn id="14" idx="2"/>
          </p:cNvCxnSpPr>
          <p:nvPr/>
        </p:nvCxnSpPr>
        <p:spPr>
          <a:xfrm>
            <a:off x="1128298" y="2547176"/>
            <a:ext cx="935998" cy="25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3559FD-386B-5E44-BE7D-3A3B92E6120D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>
            <a:off x="1128298" y="2547176"/>
            <a:ext cx="935998" cy="77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BA670E-2B34-324A-81B3-BB9C9EBC027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015609" y="1947018"/>
            <a:ext cx="1048687" cy="853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DAAE98-426B-1A4A-B452-CE090FDE0C8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015609" y="1940180"/>
            <a:ext cx="1048687" cy="138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20943" y="245531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91BFE8-49D7-9E4D-9247-C84936D646F5}"/>
              </a:ext>
            </a:extLst>
          </p:cNvPr>
          <p:cNvSpPr/>
          <p:nvPr/>
        </p:nvSpPr>
        <p:spPr>
          <a:xfrm>
            <a:off x="4118725" y="245920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3F6B06-1604-0542-B518-220958B579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2424336" y="2276984"/>
            <a:ext cx="702454" cy="8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95FC89-05BA-D746-B02E-CE896F318A5B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0529" y="2276984"/>
            <a:ext cx="716261" cy="77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54F184-5463-1C49-AC57-69E2B794066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4336" y="2359244"/>
            <a:ext cx="702454" cy="40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8B50DC-E236-1141-BFB0-B02D1E8875A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424336" y="3051360"/>
            <a:ext cx="702454" cy="21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523A1B-E568-7446-A36F-DB0024F7198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7936" y="2755400"/>
            <a:ext cx="708854" cy="29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F25042-8877-6E41-93C2-FFC94D56C361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0109" y="2359244"/>
            <a:ext cx="706681" cy="89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C2782E1-ED3C-0F42-AA40-4FDABF1B9EB1}"/>
              </a:ext>
            </a:extLst>
          </p:cNvPr>
          <p:cNvCxnSpPr>
            <a:cxnSpLocks/>
          </p:cNvCxnSpPr>
          <p:nvPr/>
        </p:nvCxnSpPr>
        <p:spPr>
          <a:xfrm>
            <a:off x="3470517" y="2341187"/>
            <a:ext cx="625963" cy="26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E718FF-E096-774B-B2A1-3873A9C0B8E5}"/>
              </a:ext>
            </a:extLst>
          </p:cNvPr>
          <p:cNvCxnSpPr>
            <a:cxnSpLocks/>
          </p:cNvCxnSpPr>
          <p:nvPr/>
        </p:nvCxnSpPr>
        <p:spPr>
          <a:xfrm flipV="1">
            <a:off x="3475909" y="2602538"/>
            <a:ext cx="620571" cy="40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6F79ED-94A4-B349-8C73-BF245B4BF4A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22681" y="2276984"/>
            <a:ext cx="1041615" cy="9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59A093-365B-9D4A-9FBD-364E4E298B33}"/>
              </a:ext>
            </a:extLst>
          </p:cNvPr>
          <p:cNvCxnSpPr>
            <a:cxnSpLocks/>
            <a:stCxn id="77" idx="3"/>
            <a:endCxn id="14" idx="2"/>
          </p:cNvCxnSpPr>
          <p:nvPr/>
        </p:nvCxnSpPr>
        <p:spPr>
          <a:xfrm flipV="1">
            <a:off x="1019145" y="2800615"/>
            <a:ext cx="1045151" cy="44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557B3FB-69C8-9145-B23C-DA614BE26309}"/>
              </a:ext>
            </a:extLst>
          </p:cNvPr>
          <p:cNvCxnSpPr>
            <a:cxnSpLocks/>
            <a:stCxn id="77" idx="3"/>
            <a:endCxn id="15" idx="2"/>
          </p:cNvCxnSpPr>
          <p:nvPr/>
        </p:nvCxnSpPr>
        <p:spPr>
          <a:xfrm>
            <a:off x="1019145" y="3240882"/>
            <a:ext cx="1045151" cy="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880" y="243767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331231" y="872051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1954349" y="866264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37971" y="2451967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6A455A-B506-8C43-ADBC-11FABF9E74DB}"/>
              </a:ext>
            </a:extLst>
          </p:cNvPr>
          <p:cNvSpPr/>
          <p:nvPr/>
        </p:nvSpPr>
        <p:spPr>
          <a:xfrm>
            <a:off x="5485690" y="1790139"/>
            <a:ext cx="29027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seeing a lot of data with truth values – model can be used on </a:t>
            </a:r>
            <a:r>
              <a:rPr lang="en-US" dirty="0" err="1"/>
              <a:t>unkown</a:t>
            </a:r>
            <a:r>
              <a:rPr lang="en-US" dirty="0"/>
              <a:t> data with high accuracy!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503392" y="2659933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5495" y="2250066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2" grpId="0"/>
      <p:bldP spid="42" grpId="2"/>
      <p:bldP spid="74" grpId="0"/>
      <p:bldP spid="75" grpId="0"/>
      <p:bldP spid="78" grpId="0"/>
      <p:bldP spid="97" grpId="0"/>
      <p:bldP spid="97" grpId="1"/>
      <p:bldP spid="101" grpId="0"/>
      <p:bldP spid="102" grpId="1"/>
      <p:bldP spid="106" grpId="0"/>
      <p:bldP spid="106" grpId="1"/>
      <p:bldP spid="106" grpId="2"/>
      <p:bldP spid="107" grpId="1"/>
      <p:bldP spid="10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2021-06-16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120292" y="1131590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23528" y="2067694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23528" y="307580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381663" y="2328086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497757" y="236303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1969880" y="1599035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1943016" y="159903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174750" y="2496170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1969878" y="3083342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1982286" y="3084248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03648" y="3507854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298272" y="3707091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31649D-C1A9-F645-8DFB-9315A781212A}"/>
              </a:ext>
            </a:extLst>
          </p:cNvPr>
          <p:cNvSpPr/>
          <p:nvPr/>
        </p:nvSpPr>
        <p:spPr>
          <a:xfrm>
            <a:off x="5470768" y="3724767"/>
            <a:ext cx="30083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trained enough the model can be used to predict unknown values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65570D2-36FD-CB45-A720-49D944A38B28}"/>
              </a:ext>
            </a:extLst>
          </p:cNvPr>
          <p:cNvSpPr/>
          <p:nvPr/>
        </p:nvSpPr>
        <p:spPr>
          <a:xfrm>
            <a:off x="5481949" y="4315830"/>
            <a:ext cx="24112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 = More layers.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65" grpId="0"/>
      <p:bldP spid="71" grpId="0"/>
      <p:bldP spid="72" grpId="0" animBg="1"/>
      <p:bldP spid="74" grpId="0"/>
      <p:bldP spid="1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2021-06-16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2.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6409</TotalTime>
  <Words>1053</Words>
  <Application>Microsoft Macintosh PowerPoint</Application>
  <PresentationFormat>On-screen Show (16:9)</PresentationFormat>
  <Paragraphs>310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Machine learning</vt:lpstr>
      <vt:lpstr>What is machine learning?</vt:lpstr>
      <vt:lpstr>Machine Learning</vt:lpstr>
      <vt:lpstr>Supervised learning</vt:lpstr>
      <vt:lpstr>ML for time series</vt:lpstr>
      <vt:lpstr>2. Introduction to the problem</vt:lpstr>
      <vt:lpstr>Objective</vt:lpstr>
      <vt:lpstr>Motivation</vt:lpstr>
      <vt:lpstr>Problem</vt:lpstr>
      <vt:lpstr>Spot prices</vt:lpstr>
      <vt:lpstr>Electricity in Sweden</vt:lpstr>
      <vt:lpstr>3. Method</vt:lpstr>
      <vt:lpstr>Deep learning in EPF  (Electricity price forecasting)</vt:lpstr>
      <vt:lpstr>Short about the models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errors</vt:lpstr>
      <vt:lpstr>Resulting predictions MLP skriv MAE!!</vt:lpstr>
      <vt:lpstr>Resulting predictions LSTM skriv MAE!!</vt:lpstr>
      <vt:lpstr>Resulting predictions CNN skriv MAE!!</vt:lpstr>
      <vt:lpstr>Comparison best and worst predictions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76</cp:revision>
  <dcterms:created xsi:type="dcterms:W3CDTF">2021-05-29T12:11:00Z</dcterms:created>
  <dcterms:modified xsi:type="dcterms:W3CDTF">2021-06-16T14:51:36Z</dcterms:modified>
</cp:coreProperties>
</file>